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6" autoAdjust="0"/>
    <p:restoredTop sz="94660"/>
  </p:normalViewPr>
  <p:slideViewPr>
    <p:cSldViewPr snapToGrid="0">
      <p:cViewPr varScale="1">
        <p:scale>
          <a:sx n="93" d="100"/>
          <a:sy n="93" d="100"/>
        </p:scale>
        <p:origin x="1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C3DFF-2BB2-4053-A526-2490B792D5B3}" type="datetimeFigureOut">
              <a:rPr lang="en-US" smtClean="0"/>
              <a:t>2/20/2026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64B00-7718-497F-B6D6-488DEA9AF9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8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7C99-9DA4-2190-F281-D7424031A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923A0B-8E8B-5218-37E7-6B2AB2D06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A9B06-C4A0-A9D0-C982-B3155203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E9825-C160-347B-8C93-84E97A71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06EAC-4EC0-F750-6BC1-42D10434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87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AAF06-04D3-D321-5354-7DE99779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A5001-C7E2-591B-FA88-E7352AD9C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949CD-D8A7-CCDB-B00A-D018145DF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A90EB-80FC-12DB-5D9D-79FEE4DC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AAAF-CDD6-A3AF-94C2-05464EA2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01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4861DA-534B-C3BB-478B-4DEFE7AB0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1B8A6-A62A-D8CF-03F1-CAFF8B10D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D4714-3680-89BB-8585-2A6D7172F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B3F73-79D1-F9EE-F2BD-B0686E665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FCCC9-B4D3-012B-261B-902FCF24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463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18CC4-6400-853E-2712-BE131DECC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7947E-5317-4D15-62A2-FB8B6B827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7AF0C-166C-13D3-7A02-39766EF1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67959-CCB0-4417-1233-ABC7A4F30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3939D-CB65-9FC5-1D31-A5FFE197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561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4624-0A9A-DE58-6679-0A550E6F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F4258-D289-0FD6-64C4-6BAC2C461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9B524-8FD7-2BC9-160C-86877BDDB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1675C-93C7-5120-0824-03D2B709A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3B65A-760A-EB46-BA32-1FACD6D6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13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24CC3-F216-7508-54A3-C5ACCB51E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F8413-6872-FA40-04CC-DBC166964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DF574-1EE7-D06E-4F94-BCCBA3BA5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77B23-4394-84C7-741B-46723ADF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3CECF-594F-E0FF-D3BA-2F6D44E0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1DCC2-952E-710E-83A3-120F83BF0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76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5959A-1E60-88E3-12A6-E747F3AFE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3AC01-9DCF-BBB3-B089-27EB03698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32DD9-FC55-1A10-7C03-A0CDC6983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B6F509-3153-28CA-1082-A5D223CE5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3F6C0F-46FC-70E2-09B4-4153BE137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7C965E-096C-366A-466E-9F73248CE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7EE2D0-FBBA-AEA4-5EBF-DBEAFD92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B73D0-4AC2-7B5E-454E-2AA13376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339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07EA-B6E2-A900-E569-F9AB7598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1D3FB4-85A4-BC59-7B1C-1BF1B5372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DB1A4-CA63-70FA-68F4-A93A1706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765C1-4F23-3E24-4A17-F898E50C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9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DB13B-7688-9805-F507-16226BCB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0AC75-7586-E065-B74E-23D8A9EFF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12A63-4BE8-39E3-4CD1-985DACD7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858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9C4BE-8DDC-1275-15E8-53F6F649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6C3D3-2F3E-074C-B3FE-940E08A0C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CDC4C-9777-2EE7-FDAB-85AEEDD80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FE253-0208-0C22-0FEB-D8EB77EC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4F0C5-3E8D-97F9-675A-1B0A95256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B8DDF-B563-10EF-26FF-6BE4A4AB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2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B94B5-74A6-AA70-5057-1B1D04E96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1EB151-CBE9-67F0-6130-B13410F7BE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696A1-0A82-7521-2D2B-4984ADE50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35186-2F9E-078E-A122-BA42F044F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A6DD4-64A8-6261-D5E1-485F9CA2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81408-CD0E-68ED-060A-5EFD9168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80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80195E-FB59-672E-5BAF-9A232FD51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7BBB7-754A-9617-4F0F-D13CE593E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B265C-1285-27D1-6301-57675008F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DA91B-C8F3-35E0-9C9F-67944859F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F70E4-1957-E67E-1A4E-05B0FD57E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24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doerry.org/norbert/MarineElectricalPowerSystems/index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2C01C-FF08-0435-57C1-318B51A8A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452" y="2272275"/>
            <a:ext cx="9841230" cy="2387600"/>
          </a:xfrm>
        </p:spPr>
        <p:txBody>
          <a:bodyPr anchor="ctr">
            <a:no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Load Lists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Revision of 20 February 2026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640AB-A565-F727-2337-204016324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10886"/>
            <a:ext cx="8654716" cy="1655762"/>
          </a:xfrm>
        </p:spPr>
        <p:txBody>
          <a:bodyPr/>
          <a:lstStyle/>
          <a:p>
            <a:r>
              <a:rPr lang="en-US" dirty="0"/>
              <a:t>Dr. Norbert Doerry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45E6F-B6B9-9C80-7F87-1F2167CEDE5C}"/>
              </a:ext>
            </a:extLst>
          </p:cNvPr>
          <p:cNvSpPr txBox="1"/>
          <p:nvPr/>
        </p:nvSpPr>
        <p:spPr>
          <a:xfrm>
            <a:off x="2706189" y="5505142"/>
            <a:ext cx="90111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http://doerry.org/norbert/MarineElectricalPowerSystems/index.htm</a:t>
            </a:r>
            <a:endParaRPr lang="en-US" dirty="0"/>
          </a:p>
          <a:p>
            <a:r>
              <a:rPr lang="en-US" dirty="0"/>
              <a:t>© 2026 by Norbert Doerry</a:t>
            </a:r>
            <a:br>
              <a:rPr lang="en-US" dirty="0"/>
            </a:br>
            <a:r>
              <a:rPr lang="en-US" dirty="0"/>
              <a:t>This work is licensed via: CC BY 4.0   (https://creativecommons.org/)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913044E-C0F4-BA34-07EE-457D30058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7359" y="5589416"/>
            <a:ext cx="766933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4A2807-77D8-8DCF-8A1B-1B05995E5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43" y="5589416"/>
            <a:ext cx="766933" cy="7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97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2D8B3-2CE9-7C23-A4C4-C2049F5A9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7D96B-72C8-ED5B-9382-913DD3DE4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Elements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95FCF-D12F-89D5-D7D6-75D8FDC7D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76736"/>
            <a:ext cx="7812934" cy="4979613"/>
          </a:xfrm>
        </p:spPr>
        <p:txBody>
          <a:bodyPr>
            <a:normAutofit/>
          </a:bodyPr>
          <a:lstStyle/>
          <a:p>
            <a:r>
              <a:rPr lang="en-US" dirty="0"/>
              <a:t>Correlation with other loads</a:t>
            </a:r>
          </a:p>
          <a:p>
            <a:pPr lvl="1"/>
            <a:r>
              <a:rPr lang="en-US" dirty="0"/>
              <a:t>Provide information with respect to how this load relates to other loads. </a:t>
            </a:r>
          </a:p>
          <a:p>
            <a:pPr lvl="1"/>
            <a:r>
              <a:rPr lang="en-US" dirty="0"/>
              <a:t>Possibly separately define groups of loads.</a:t>
            </a:r>
          </a:p>
          <a:p>
            <a:pPr lvl="2"/>
            <a:r>
              <a:rPr lang="en-US" dirty="0"/>
              <a:t>This field lists groups that the load is a member of</a:t>
            </a:r>
          </a:p>
          <a:p>
            <a:pPr lvl="2"/>
            <a:r>
              <a:rPr lang="en-US" dirty="0"/>
              <a:t>Rules for use of loads  within a group part of group definition</a:t>
            </a:r>
          </a:p>
          <a:p>
            <a:pPr lvl="0"/>
            <a:r>
              <a:rPr lang="en-US" dirty="0"/>
              <a:t>In-rush current demand (if applicable)</a:t>
            </a:r>
          </a:p>
          <a:p>
            <a:pPr lvl="1"/>
            <a:r>
              <a:rPr lang="en-US" dirty="0"/>
              <a:t>Amount of in-rush current.</a:t>
            </a:r>
          </a:p>
          <a:p>
            <a:pPr lvl="1"/>
            <a:r>
              <a:rPr lang="en-US" dirty="0"/>
              <a:t>Alternately, a multiplier for the rated current.</a:t>
            </a:r>
          </a:p>
          <a:p>
            <a:pPr lvl="1"/>
            <a:r>
              <a:rPr lang="en-US" dirty="0"/>
              <a:t>Should also have an indicator that the load has an in-rush current, but its magnitude is not known.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DD1A5-14E9-30A2-B844-2F0B3EDC9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0191C-9EBF-8A47-12CA-9F9E43D3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23E6C-86BE-1165-26B0-998A8C35A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F5496C-965D-3A14-9B9F-95491D9A6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134" y="1670733"/>
            <a:ext cx="3443690" cy="25827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202FCB-3636-66C9-766D-D36340D27489}"/>
              </a:ext>
            </a:extLst>
          </p:cNvPr>
          <p:cNvSpPr txBox="1"/>
          <p:nvPr/>
        </p:nvSpPr>
        <p:spPr>
          <a:xfrm>
            <a:off x="10372979" y="4336562"/>
            <a:ext cx="157927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Boat Davit Winch</a:t>
            </a:r>
          </a:p>
          <a:p>
            <a:r>
              <a:rPr lang="en-US" sz="1050" dirty="0"/>
              <a:t>USS Wisconsin BB-64</a:t>
            </a:r>
          </a:p>
          <a:p>
            <a:r>
              <a:rPr lang="en-US" sz="1050" dirty="0"/>
              <a:t>Photo by Norbert Doerry</a:t>
            </a:r>
          </a:p>
        </p:txBody>
      </p:sp>
    </p:spTree>
    <p:extLst>
      <p:ext uri="{BB962C8B-B14F-4D97-AF65-F5344CB8AC3E}">
        <p14:creationId xmlns:p14="http://schemas.microsoft.com/office/powerpoint/2010/main" val="1736778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9D53F-4449-5DF8-9FC8-2764B12B5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Elements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9DE52-F092-48DC-2454-7B3E8D1D3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123"/>
            <a:ext cx="7772400" cy="506515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Temperature dependence (if any)</a:t>
            </a:r>
          </a:p>
          <a:p>
            <a:pPr lvl="1"/>
            <a:r>
              <a:rPr lang="en-US" dirty="0"/>
              <a:t>Indicates if load depends on the ambient condition</a:t>
            </a:r>
          </a:p>
          <a:p>
            <a:pPr lvl="1"/>
            <a:r>
              <a:rPr lang="en-US" dirty="0"/>
              <a:t>TRUE, FALSE, UNKNOWN</a:t>
            </a:r>
          </a:p>
          <a:p>
            <a:pPr lvl="1"/>
            <a:r>
              <a:rPr lang="en-US" dirty="0"/>
              <a:t>Electric heaters typically temperature dependent</a:t>
            </a:r>
          </a:p>
          <a:p>
            <a:pPr lvl="0"/>
            <a:r>
              <a:rPr lang="en-US" dirty="0"/>
              <a:t>Tolerance to power interruptions</a:t>
            </a:r>
          </a:p>
          <a:p>
            <a:pPr lvl="1"/>
            <a:r>
              <a:rPr lang="en-US" dirty="0"/>
              <a:t>Longest power disruption that can be tolerated </a:t>
            </a:r>
          </a:p>
          <a:p>
            <a:pPr lvl="1"/>
            <a:r>
              <a:rPr lang="en-US" dirty="0"/>
              <a:t>Example levels</a:t>
            </a:r>
          </a:p>
          <a:p>
            <a:pPr lvl="2"/>
            <a:r>
              <a:rPr lang="en-US" dirty="0"/>
              <a:t>0 </a:t>
            </a:r>
            <a:r>
              <a:rPr lang="en-US" dirty="0" err="1"/>
              <a:t>ms</a:t>
            </a:r>
            <a:endParaRPr lang="en-US" dirty="0"/>
          </a:p>
          <a:p>
            <a:pPr lvl="2"/>
            <a:r>
              <a:rPr lang="en-US" dirty="0"/>
              <a:t>10 </a:t>
            </a:r>
            <a:r>
              <a:rPr lang="en-US" dirty="0" err="1"/>
              <a:t>ms</a:t>
            </a:r>
            <a:endParaRPr lang="en-US" dirty="0"/>
          </a:p>
          <a:p>
            <a:pPr lvl="2"/>
            <a:r>
              <a:rPr lang="en-US" dirty="0"/>
              <a:t>80 </a:t>
            </a:r>
            <a:r>
              <a:rPr lang="en-US" dirty="0" err="1"/>
              <a:t>ms</a:t>
            </a:r>
            <a:endParaRPr lang="en-US" dirty="0"/>
          </a:p>
          <a:p>
            <a:pPr lvl="2"/>
            <a:r>
              <a:rPr lang="en-US" dirty="0"/>
              <a:t>0.5 </a:t>
            </a:r>
            <a:r>
              <a:rPr lang="en-US" dirty="0" err="1"/>
              <a:t>ms</a:t>
            </a:r>
            <a:endParaRPr lang="en-US" dirty="0"/>
          </a:p>
          <a:p>
            <a:pPr lvl="2"/>
            <a:r>
              <a:rPr lang="en-US" dirty="0"/>
              <a:t>2 s</a:t>
            </a:r>
          </a:p>
          <a:p>
            <a:pPr lvl="2"/>
            <a:r>
              <a:rPr lang="en-US" dirty="0"/>
              <a:t>2 m</a:t>
            </a:r>
          </a:p>
          <a:p>
            <a:pPr lvl="2"/>
            <a:r>
              <a:rPr lang="en-US" dirty="0"/>
              <a:t>5 m</a:t>
            </a:r>
          </a:p>
          <a:p>
            <a:pPr lvl="2"/>
            <a:r>
              <a:rPr lang="en-US" dirty="0"/>
              <a:t>Unknown</a:t>
            </a:r>
          </a:p>
          <a:p>
            <a:pPr lvl="1"/>
            <a:r>
              <a:rPr lang="en-US" dirty="0"/>
              <a:t>Used to determine Quality of Service category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0BB5E-F581-A45E-9E11-10FEBCCEB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75962-B3FA-CFBA-8436-BA6C146C0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08EE5-8866-D966-04EE-FA69D6A06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85EEB3-5F5B-98BD-81E8-2B2E7E616E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75" t="11451" r="7634" b="39596"/>
          <a:stretch>
            <a:fillRect/>
          </a:stretch>
        </p:blipFill>
        <p:spPr>
          <a:xfrm>
            <a:off x="8989888" y="1690688"/>
            <a:ext cx="3068548" cy="15413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58969C-AF3E-D467-0231-C01BE7438595}"/>
              </a:ext>
            </a:extLst>
          </p:cNvPr>
          <p:cNvSpPr txBox="1"/>
          <p:nvPr/>
        </p:nvSpPr>
        <p:spPr>
          <a:xfrm>
            <a:off x="10054480" y="3429000"/>
            <a:ext cx="157927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Electric Heater</a:t>
            </a:r>
          </a:p>
          <a:p>
            <a:r>
              <a:rPr lang="en-US" sz="1050" dirty="0"/>
              <a:t>USS Wisconsin BB-64</a:t>
            </a:r>
          </a:p>
          <a:p>
            <a:r>
              <a:rPr lang="en-US" sz="1050" dirty="0"/>
              <a:t>Photo by Norbert Doerry</a:t>
            </a:r>
          </a:p>
        </p:txBody>
      </p:sp>
    </p:spTree>
    <p:extLst>
      <p:ext uri="{BB962C8B-B14F-4D97-AF65-F5344CB8AC3E}">
        <p14:creationId xmlns:p14="http://schemas.microsoft.com/office/powerpoint/2010/main" val="1909859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64983-93F5-AD85-DC9B-D36801BAA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2BB4C-F5AB-06B1-D22F-0907A7A6B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Elements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76FF4-BC35-F1CC-CC9C-FB09268AE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2400" cy="435133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Load shed priority (mission priority)</a:t>
            </a:r>
          </a:p>
          <a:p>
            <a:pPr lvl="1"/>
            <a:r>
              <a:rPr lang="en-US" dirty="0"/>
              <a:t>At a minimum should indicate if an emergency load</a:t>
            </a:r>
          </a:p>
          <a:p>
            <a:pPr lvl="1"/>
            <a:r>
              <a:rPr lang="en-US" dirty="0"/>
              <a:t>Depends on mission priority load shed approach</a:t>
            </a:r>
          </a:p>
          <a:p>
            <a:pPr lvl="2"/>
            <a:r>
              <a:rPr lang="en-US" dirty="0"/>
              <a:t>Traditional naval combatant approach</a:t>
            </a:r>
          </a:p>
          <a:p>
            <a:pPr lvl="3"/>
            <a:r>
              <a:rPr lang="en-US" dirty="0"/>
              <a:t>Vital</a:t>
            </a:r>
          </a:p>
          <a:p>
            <a:pPr lvl="3"/>
            <a:r>
              <a:rPr lang="en-US" dirty="0"/>
              <a:t>Semi-vital</a:t>
            </a:r>
          </a:p>
          <a:p>
            <a:pPr lvl="3"/>
            <a:r>
              <a:rPr lang="en-US" dirty="0"/>
              <a:t>Non-vital</a:t>
            </a:r>
          </a:p>
          <a:p>
            <a:pPr lvl="2"/>
            <a:r>
              <a:rPr lang="en-US" dirty="0"/>
              <a:t>Dynamic mission priority load shedding enables defining different priority levels for different operational conditions</a:t>
            </a:r>
          </a:p>
          <a:p>
            <a:pPr lvl="0"/>
            <a:r>
              <a:rPr lang="en-US" dirty="0"/>
              <a:t>References </a:t>
            </a:r>
          </a:p>
          <a:p>
            <a:pPr lvl="1"/>
            <a:r>
              <a:rPr lang="en-US" dirty="0"/>
              <a:t>Each data element should reference one or more data sources</a:t>
            </a:r>
          </a:p>
          <a:p>
            <a:pPr lvl="1"/>
            <a:r>
              <a:rPr lang="en-US" dirty="0"/>
              <a:t>Method of obtaining the reference (such as hypertext link) should be provided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087A5-5095-DAC3-94CB-707D6D04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D1BEF-86C7-DFEE-C8EA-C52ABA432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10F3D-4B86-8820-1845-5A031F60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96C743-EB6F-1794-03A4-B9C9478A6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027906"/>
            <a:ext cx="3705547" cy="2779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030ACF-6A40-7F1F-7683-0F0566C73BEF}"/>
              </a:ext>
            </a:extLst>
          </p:cNvPr>
          <p:cNvSpPr txBox="1"/>
          <p:nvPr/>
        </p:nvSpPr>
        <p:spPr>
          <a:xfrm>
            <a:off x="10279669" y="3887139"/>
            <a:ext cx="157927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Harpoon Missiles</a:t>
            </a:r>
          </a:p>
          <a:p>
            <a:r>
              <a:rPr lang="en-US" sz="1050" dirty="0"/>
              <a:t>USS Wisconsin BB-64</a:t>
            </a:r>
          </a:p>
          <a:p>
            <a:r>
              <a:rPr lang="en-US" sz="1050" dirty="0"/>
              <a:t>Photo by Norbert Doerry</a:t>
            </a:r>
          </a:p>
        </p:txBody>
      </p:sp>
    </p:spTree>
    <p:extLst>
      <p:ext uri="{BB962C8B-B14F-4D97-AF65-F5344CB8AC3E}">
        <p14:creationId xmlns:p14="http://schemas.microsoft.com/office/powerpoint/2010/main" val="2428053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63838-21DD-8851-D9C7-D9E555F9F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the load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AE59A-AFC8-9E8D-DC6E-62DBE64C0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Early in concept design</a:t>
            </a:r>
          </a:p>
          <a:p>
            <a:pPr lvl="1"/>
            <a:r>
              <a:rPr lang="en-US" dirty="0"/>
              <a:t>May be managed as part of a ship synthesis software tool</a:t>
            </a:r>
          </a:p>
          <a:p>
            <a:pPr lvl="1"/>
            <a:r>
              <a:rPr lang="en-US" dirty="0"/>
              <a:t>Extensive use of proxy loads</a:t>
            </a:r>
          </a:p>
          <a:p>
            <a:r>
              <a:rPr lang="en-US" dirty="0"/>
              <a:t>As design matures</a:t>
            </a:r>
          </a:p>
          <a:p>
            <a:pPr lvl="1"/>
            <a:r>
              <a:rPr lang="en-US" dirty="0"/>
              <a:t>Spreadsheets may be employed</a:t>
            </a:r>
          </a:p>
          <a:p>
            <a:pPr lvl="1"/>
            <a:r>
              <a:rPr lang="en-US" dirty="0"/>
              <a:t>Concentrate on obtaining credible data for 50 to 100 largest loads</a:t>
            </a:r>
          </a:p>
          <a:p>
            <a:pPr lvl="2"/>
            <a:r>
              <a:rPr lang="en-US" dirty="0"/>
              <a:t>Usually accounts for 60% to 80% of the ship’s total load</a:t>
            </a:r>
          </a:p>
          <a:p>
            <a:r>
              <a:rPr lang="en-US" dirty="0"/>
              <a:t>In preliminary design</a:t>
            </a:r>
          </a:p>
          <a:p>
            <a:pPr lvl="1"/>
            <a:r>
              <a:rPr lang="en-US" dirty="0"/>
              <a:t>Databases often used</a:t>
            </a:r>
          </a:p>
          <a:p>
            <a:pPr lvl="1"/>
            <a:r>
              <a:rPr lang="en-US" dirty="0"/>
              <a:t>Usually requires at least one dedicated engineer</a:t>
            </a:r>
          </a:p>
          <a:p>
            <a:pPr lvl="2"/>
            <a:r>
              <a:rPr lang="en-US" dirty="0"/>
              <a:t>Track down missing data</a:t>
            </a:r>
          </a:p>
          <a:p>
            <a:pPr lvl="3"/>
            <a:r>
              <a:rPr lang="en-US" dirty="0"/>
              <a:t>Considerable interaction with potential vendors</a:t>
            </a:r>
          </a:p>
          <a:p>
            <a:pPr lvl="3"/>
            <a:r>
              <a:rPr lang="en-US" dirty="0"/>
              <a:t>Considerable interaction with design team</a:t>
            </a:r>
          </a:p>
          <a:p>
            <a:pPr lvl="2"/>
            <a:r>
              <a:rPr lang="en-US" dirty="0"/>
              <a:t>Replace proxy loads with actual loads where possible</a:t>
            </a:r>
          </a:p>
          <a:p>
            <a:pPr lvl="2"/>
            <a:r>
              <a:rPr lang="en-US" dirty="0"/>
              <a:t>Develop credible estimates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97B4-2C57-B176-0375-2F797530F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BEB5C-5307-87B8-BC31-691531E39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00735-2725-D2DB-2B08-59516DC0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868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4E37A-1703-6FB9-2575-109AAB2D8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Questions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9DB4A07-2102-4C2B-A526-8C77D69B25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1595262"/>
              </p:ext>
            </p:extLst>
          </p:nvPr>
        </p:nvGraphicFramePr>
        <p:xfrm>
          <a:off x="1280160" y="1690688"/>
          <a:ext cx="10073640" cy="1981200"/>
        </p:xfrm>
        <a:graphic>
          <a:graphicData uri="http://schemas.openxmlformats.org/drawingml/2006/table">
            <a:tbl>
              <a:tblPr/>
              <a:tblGrid>
                <a:gridCol w="7395210">
                  <a:extLst>
                    <a:ext uri="{9D8B030D-6E8A-4147-A177-3AD203B41FA5}">
                      <a16:colId xmlns:a16="http://schemas.microsoft.com/office/drawing/2014/main" val="136993684"/>
                    </a:ext>
                  </a:extLst>
                </a:gridCol>
                <a:gridCol w="2678430">
                  <a:extLst>
                    <a:ext uri="{9D8B030D-6E8A-4147-A177-3AD203B41FA5}">
                      <a16:colId xmlns:a16="http://schemas.microsoft.com/office/drawing/2014/main" val="35242959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is a Load List and what is it used for?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165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How does one develop a load list?</a:t>
                      </a:r>
                      <a:endParaRPr lang="en-US" sz="2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/>
                        <a:t>Apply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778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How does one determine which data must be gathered?	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/>
                        <a:t>Apply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842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How does one gather and manage the data?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/>
                        <a:t>Apply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99757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How does one adjust a load list from a parent design?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/>
                        <a:t>Apply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539994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BF393-A538-5620-3A16-5A6CAA075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7911A-2B07-5A3B-E5D2-AB7AF0E4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2EC987-552B-0FFD-E1AD-4D23888F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07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7BD33-4040-127A-1F3D-C4B9FA3FA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br>
              <a:rPr lang="en-US" dirty="0"/>
            </a:br>
            <a:r>
              <a:rPr lang="en-US" dirty="0"/>
              <a:t>Load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F2F83-AF5C-861F-11E9-9974C9582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63673" cy="4351338"/>
          </a:xfrm>
        </p:spPr>
        <p:txBody>
          <a:bodyPr>
            <a:normAutofit/>
          </a:bodyPr>
          <a:lstStyle/>
          <a:p>
            <a:r>
              <a:rPr lang="en-US" dirty="0"/>
              <a:t>Tracks all electrical loads onboard the ship</a:t>
            </a:r>
          </a:p>
          <a:p>
            <a:pPr lvl="1"/>
            <a:r>
              <a:rPr lang="en-US" dirty="0"/>
              <a:t>Configuration managed.</a:t>
            </a:r>
          </a:p>
          <a:p>
            <a:pPr lvl="1"/>
            <a:r>
              <a:rPr lang="en-US" dirty="0"/>
              <a:t>Includes characteristics of the electrical loads necessary to create load models.</a:t>
            </a:r>
          </a:p>
          <a:p>
            <a:r>
              <a:rPr lang="en-US" dirty="0"/>
              <a:t>Should be complete</a:t>
            </a:r>
          </a:p>
          <a:p>
            <a:pPr lvl="1"/>
            <a:r>
              <a:rPr lang="en-US" dirty="0"/>
              <a:t>All loads should be represented by an entry in the load list.</a:t>
            </a:r>
          </a:p>
          <a:p>
            <a:pPr lvl="1"/>
            <a:r>
              <a:rPr lang="en-US" dirty="0"/>
              <a:t>Known loads with mostly known characteristics incorporated directly.</a:t>
            </a:r>
          </a:p>
          <a:p>
            <a:pPr lvl="1"/>
            <a:r>
              <a:rPr lang="en-US" dirty="0"/>
              <a:t>Loads with significant uncertainty modeled as proxy loads.</a:t>
            </a:r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9D31D-6CA4-B973-7E8E-C466781AA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1E6DB-27B3-330E-14F4-561A3D71A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D8A59-5826-DBA6-8F8D-190BA4121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0FE238-EF58-E2E7-BA6E-5A57EB222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191" y="1486480"/>
            <a:ext cx="2743519" cy="35342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7459F3-0BF9-FCBD-4C05-75339511BBA2}"/>
              </a:ext>
            </a:extLst>
          </p:cNvPr>
          <p:cNvSpPr txBox="1"/>
          <p:nvPr/>
        </p:nvSpPr>
        <p:spPr>
          <a:xfrm>
            <a:off x="9233074" y="5020727"/>
            <a:ext cx="27877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T9070-A3-DPC-010/310-1 </a:t>
            </a:r>
          </a:p>
          <a:p>
            <a:r>
              <a:rPr lang="en-US" dirty="0"/>
              <a:t>(DPC 310-1) </a:t>
            </a:r>
          </a:p>
          <a:p>
            <a:r>
              <a:rPr lang="en-US" dirty="0"/>
              <a:t>(formerly DDS 310-1)</a:t>
            </a:r>
          </a:p>
        </p:txBody>
      </p:sp>
    </p:spTree>
    <p:extLst>
      <p:ext uri="{BB962C8B-B14F-4D97-AF65-F5344CB8AC3E}">
        <p14:creationId xmlns:p14="http://schemas.microsoft.com/office/powerpoint/2010/main" val="2968931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F02A1-6E2B-BDBE-5B7C-E01018647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Proxy 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8EDB7-7512-068C-D3D3-A5EC939FD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124"/>
            <a:ext cx="10515600" cy="463583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Represent a load or group of loads</a:t>
            </a:r>
          </a:p>
          <a:p>
            <a:pPr lvl="1"/>
            <a:r>
              <a:rPr lang="en-US" dirty="0"/>
              <a:t>In early stages of design, actual equipment hasn’t been determined yet.</a:t>
            </a:r>
          </a:p>
          <a:p>
            <a:pPr lvl="1"/>
            <a:r>
              <a:rPr lang="en-US" dirty="0"/>
              <a:t>Proxies serve as placeholders for equipment that hasn’t been defined.</a:t>
            </a:r>
          </a:p>
          <a:p>
            <a:pPr lvl="1"/>
            <a:r>
              <a:rPr lang="en-US" dirty="0"/>
              <a:t>Characteristics based on parametric equations, similar equipment, or scaled equipment from other ships.</a:t>
            </a:r>
          </a:p>
          <a:p>
            <a:pPr lvl="2"/>
            <a:r>
              <a:rPr lang="en-US" dirty="0"/>
              <a:t>Use an appropriate scaling relationship if scaling from another ship</a:t>
            </a:r>
          </a:p>
          <a:p>
            <a:pPr lvl="1"/>
            <a:r>
              <a:rPr lang="en-US" dirty="0"/>
              <a:t>If representing a group of loads, all the loads should connect to the power system at the same points.</a:t>
            </a:r>
          </a:p>
          <a:p>
            <a:pPr lvl="2"/>
            <a:r>
              <a:rPr lang="en-US" dirty="0"/>
              <a:t>Commonly done for electrical lighting and electric heaters</a:t>
            </a:r>
          </a:p>
          <a:p>
            <a:r>
              <a:rPr lang="en-US" dirty="0"/>
              <a:t>Proxy load definition</a:t>
            </a:r>
          </a:p>
          <a:p>
            <a:pPr lvl="1"/>
            <a:r>
              <a:rPr lang="en-US" dirty="0"/>
              <a:t>Should clearly state what loads are part of the proxy load.</a:t>
            </a:r>
          </a:p>
          <a:p>
            <a:pPr lvl="1"/>
            <a:r>
              <a:rPr lang="en-US" dirty="0"/>
              <a:t>Where possible, should identify estimated characteristics of constituent loads as well as the total proxy load roll-up.</a:t>
            </a:r>
          </a:p>
          <a:p>
            <a:r>
              <a:rPr lang="en-US" dirty="0"/>
              <a:t>Proxy load evolution</a:t>
            </a:r>
          </a:p>
          <a:p>
            <a:pPr lvl="1"/>
            <a:r>
              <a:rPr lang="en-US" dirty="0"/>
              <a:t>As the design matures, constituent loads of the proxy load are removed from the proxy load and become defined loads in the load list.</a:t>
            </a:r>
          </a:p>
          <a:p>
            <a:pPr lvl="2"/>
            <a:r>
              <a:rPr lang="en-US" dirty="0"/>
              <a:t>Proxy load characteristics are adjusted by removing the impact of the loads removed from the proxy load on the total proxy load roll-up.</a:t>
            </a:r>
          </a:p>
          <a:p>
            <a:pPr lvl="1"/>
            <a:r>
              <a:rPr lang="en-US" dirty="0"/>
              <a:t>In detail design, as equipment becomes defined, all proxy loads should be replaced with defined loads.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EA176-95E4-B219-01AE-495BA3258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02D0B-5D99-B4CA-8719-E00D0603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23752-DF79-F439-8F36-53443938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354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E51A2-4A35-72DD-6438-5D19E4325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F1134-FB8A-C30B-833E-ED018CECD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Master equipment list </a:t>
            </a:r>
          </a:p>
          <a:p>
            <a:pPr lvl="0"/>
            <a:r>
              <a:rPr lang="en-US" dirty="0"/>
              <a:t>Mission systems description and one line diagram </a:t>
            </a:r>
          </a:p>
          <a:p>
            <a:pPr lvl="0"/>
            <a:r>
              <a:rPr lang="en-US" dirty="0"/>
              <a:t>Electrical plant description and one line diagram </a:t>
            </a:r>
          </a:p>
          <a:p>
            <a:pPr lvl="0"/>
            <a:r>
              <a:rPr lang="en-US" dirty="0"/>
              <a:t>Distributed system descriptions and one-line diagrams</a:t>
            </a:r>
          </a:p>
          <a:p>
            <a:pPr lvl="0"/>
            <a:r>
              <a:rPr lang="en-US" dirty="0"/>
              <a:t>General/machinery arrangements </a:t>
            </a:r>
          </a:p>
          <a:p>
            <a:pPr lvl="0"/>
            <a:r>
              <a:rPr lang="en-US" dirty="0"/>
              <a:t>Product model (if it exists) </a:t>
            </a:r>
          </a:p>
          <a:p>
            <a:pPr lvl="0"/>
            <a:r>
              <a:rPr lang="en-US" dirty="0"/>
              <a:t>Discussions with system designers (if possible)</a:t>
            </a:r>
          </a:p>
          <a:p>
            <a:pPr lvl="0"/>
            <a:r>
              <a:rPr lang="en-US" dirty="0"/>
              <a:t>EPLAs of similar ships (if available)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F07F5-3E22-AB7C-085B-6F7294C16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A4A66-A199-DD06-4110-AB89D6C0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0F7BE-EA5B-F784-6F92-52BE8B40A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487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43C8A-FE6A-E6A4-398B-91D2E50F6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5B1E4-59F6-559C-DC75-C98A9ECC8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lvl="0"/>
            <a:r>
              <a:rPr lang="en-US" dirty="0"/>
              <a:t>Nomenclature </a:t>
            </a:r>
          </a:p>
          <a:p>
            <a:pPr lvl="0"/>
            <a:r>
              <a:rPr lang="en-US" dirty="0"/>
              <a:t>Product breakdown structure identifier</a:t>
            </a:r>
          </a:p>
          <a:p>
            <a:pPr lvl="0"/>
            <a:r>
              <a:rPr lang="en-US" dirty="0"/>
              <a:t>Location on the ship (zone and/or compartment)</a:t>
            </a:r>
          </a:p>
          <a:p>
            <a:pPr lvl="0"/>
            <a:r>
              <a:rPr lang="en-US" dirty="0"/>
              <a:t>Point(s) of connection to the power system (power panel, load center, switchboard). </a:t>
            </a:r>
          </a:p>
          <a:p>
            <a:pPr lvl="0"/>
            <a:r>
              <a:rPr lang="en-US" dirty="0"/>
              <a:t>Identification Plate (nameplate) rating (include units) </a:t>
            </a:r>
          </a:p>
          <a:p>
            <a:pPr lvl="0"/>
            <a:r>
              <a:rPr lang="en-US" dirty="0"/>
              <a:t>Connected load (kW and </a:t>
            </a:r>
            <a:r>
              <a:rPr lang="en-US" dirty="0" err="1"/>
              <a:t>kVAR</a:t>
            </a:r>
            <a:r>
              <a:rPr lang="en-US" dirty="0"/>
              <a:t>)</a:t>
            </a:r>
          </a:p>
          <a:p>
            <a:pPr lvl="0"/>
            <a:r>
              <a:rPr lang="en-US" dirty="0"/>
              <a:t>Peak load (kW and </a:t>
            </a:r>
            <a:r>
              <a:rPr lang="en-US" dirty="0" err="1"/>
              <a:t>kVAR</a:t>
            </a:r>
            <a:r>
              <a:rPr lang="en-US" dirty="0"/>
              <a:t>)</a:t>
            </a:r>
          </a:p>
          <a:p>
            <a:pPr lvl="0"/>
            <a:r>
              <a:rPr lang="en-US" dirty="0"/>
              <a:t>Power type (voltage, number of phases, frequency)</a:t>
            </a:r>
          </a:p>
          <a:p>
            <a:pPr lvl="0"/>
            <a:r>
              <a:rPr lang="en-US" dirty="0"/>
              <a:t>Load behavior</a:t>
            </a:r>
          </a:p>
          <a:p>
            <a:pPr lvl="0"/>
            <a:r>
              <a:rPr lang="en-US" dirty="0"/>
              <a:t>Use during different ship operating conditions</a:t>
            </a:r>
          </a:p>
          <a:p>
            <a:r>
              <a:rPr lang="en-US" dirty="0"/>
              <a:t>Correlation with other loads</a:t>
            </a:r>
          </a:p>
          <a:p>
            <a:pPr lvl="0"/>
            <a:r>
              <a:rPr lang="en-US" dirty="0"/>
              <a:t>In-rush current demand (if applicable)</a:t>
            </a:r>
          </a:p>
          <a:p>
            <a:pPr lvl="0"/>
            <a:r>
              <a:rPr lang="en-US" dirty="0"/>
              <a:t>Temperature dependence (if any)</a:t>
            </a:r>
          </a:p>
          <a:p>
            <a:pPr lvl="0"/>
            <a:r>
              <a:rPr lang="en-US" dirty="0"/>
              <a:t>Tolerance to power interruptions (for QOS analysis – if applicable)</a:t>
            </a:r>
          </a:p>
          <a:p>
            <a:pPr lvl="0"/>
            <a:r>
              <a:rPr lang="en-US" dirty="0"/>
              <a:t>Load shed priority (mission priority)</a:t>
            </a:r>
          </a:p>
          <a:p>
            <a:pPr lvl="0"/>
            <a:r>
              <a:rPr lang="en-US" dirty="0"/>
              <a:t>References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280A6-B1BB-FD2F-331B-3E8944A42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02AD3-D27C-24FE-F182-80BBB5EA5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B06E7-F98E-3498-0735-4FFBE99D8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190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BDA69-D9DD-D7DD-0A8C-537A117A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Elements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77E54-B575-0868-4D8A-E993AEF6A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3306" cy="4351338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/>
              <a:t>Nomenclature</a:t>
            </a:r>
          </a:p>
          <a:p>
            <a:pPr lvl="1"/>
            <a:r>
              <a:rPr lang="en-US" dirty="0"/>
              <a:t>Descriptive name of a load</a:t>
            </a:r>
          </a:p>
          <a:p>
            <a:pPr lvl="1"/>
            <a:r>
              <a:rPr lang="en-US" dirty="0"/>
              <a:t>Identical equipment should have the same base name followed by a unique identifier (Diesel Generator Set 1, Diesel Generator Set 2) </a:t>
            </a:r>
          </a:p>
          <a:p>
            <a:pPr lvl="0"/>
            <a:r>
              <a:rPr lang="en-US" dirty="0"/>
              <a:t>Product breakdown structure identifier</a:t>
            </a:r>
          </a:p>
          <a:p>
            <a:pPr lvl="1"/>
            <a:r>
              <a:rPr lang="en-US" dirty="0"/>
              <a:t>Used to group loads in an understandable manner (i.e. SWBS)</a:t>
            </a:r>
          </a:p>
          <a:p>
            <a:pPr lvl="0"/>
            <a:r>
              <a:rPr lang="en-US" dirty="0"/>
              <a:t>Location on the ship (zone and/or compartment)</a:t>
            </a:r>
          </a:p>
          <a:p>
            <a:pPr lvl="1"/>
            <a:r>
              <a:rPr lang="en-US" dirty="0"/>
              <a:t>Used to ensure the connection to the power system makes sense</a:t>
            </a:r>
          </a:p>
          <a:p>
            <a:r>
              <a:rPr lang="en-US" dirty="0"/>
              <a:t>Point(s) of connection to the power system (power panel, load center, switchboard). </a:t>
            </a:r>
          </a:p>
          <a:p>
            <a:pPr lvl="1"/>
            <a:r>
              <a:rPr lang="en-US" dirty="0"/>
              <a:t>Early on, may only know the switchboard connection</a:t>
            </a:r>
          </a:p>
          <a:p>
            <a:pPr lvl="1"/>
            <a:r>
              <a:rPr lang="en-US" dirty="0"/>
              <a:t>As the power distribution system is defined, the connection should be to the appropriate load center (and power panel)</a:t>
            </a:r>
          </a:p>
          <a:p>
            <a:pPr lvl="1"/>
            <a:r>
              <a:rPr lang="en-US" dirty="0"/>
              <a:t>Loads with multiple points of connection should indicate the normal and alternate points of connection. 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8ADEC-510C-3047-2FB5-8FD6CB263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48A4C-5E17-8403-2AA0-83EED44E2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AB407-8E62-1473-01A8-CA1DD977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15A4B8-25CD-4F73-ECC8-3354B179B3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09" b="62"/>
          <a:stretch>
            <a:fillRect/>
          </a:stretch>
        </p:blipFill>
        <p:spPr>
          <a:xfrm>
            <a:off x="8225319" y="2778797"/>
            <a:ext cx="3672392" cy="33151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EFDA65-0AC6-0556-6200-BCD1145E5CF6}"/>
              </a:ext>
            </a:extLst>
          </p:cNvPr>
          <p:cNvSpPr txBox="1"/>
          <p:nvPr/>
        </p:nvSpPr>
        <p:spPr>
          <a:xfrm>
            <a:off x="8420307" y="2132466"/>
            <a:ext cx="3353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Product breakdown structure in </a:t>
            </a:r>
          </a:p>
          <a:p>
            <a:pPr algn="ctr"/>
            <a:r>
              <a:rPr lang="en-US" dirty="0"/>
              <a:t>IEEE Std 45.1</a:t>
            </a:r>
          </a:p>
        </p:txBody>
      </p:sp>
    </p:spTree>
    <p:extLst>
      <p:ext uri="{BB962C8B-B14F-4D97-AF65-F5344CB8AC3E}">
        <p14:creationId xmlns:p14="http://schemas.microsoft.com/office/powerpoint/2010/main" val="1081258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BBBF6-91DE-62C8-109E-C058A7D67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A44FE-BA00-CB28-29EB-1BF77ED5B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Elements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1B460-0FF1-87F6-0579-67BE8AF92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8997"/>
            <a:ext cx="6949611" cy="435133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Identification Plate (nameplate) rating (include units) </a:t>
            </a:r>
          </a:p>
          <a:p>
            <a:pPr lvl="1"/>
            <a:r>
              <a:rPr lang="en-US" dirty="0"/>
              <a:t>Nameplate may have rated load in amps or mechanical hp</a:t>
            </a:r>
          </a:p>
          <a:p>
            <a:pPr lvl="0"/>
            <a:r>
              <a:rPr lang="en-US" dirty="0"/>
              <a:t>Connected load (kW and </a:t>
            </a:r>
            <a:r>
              <a:rPr lang="en-US" dirty="0" err="1"/>
              <a:t>kVAR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Nameplate rating converted to electrical real and reactive power (for ac systems)</a:t>
            </a:r>
          </a:p>
          <a:p>
            <a:pPr lvl="0"/>
            <a:r>
              <a:rPr lang="en-US" dirty="0"/>
              <a:t>Peak load (kW and </a:t>
            </a:r>
            <a:r>
              <a:rPr lang="en-US" dirty="0" err="1"/>
              <a:t>kVAR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maximum load expected in operation</a:t>
            </a:r>
          </a:p>
          <a:p>
            <a:pPr lvl="1"/>
            <a:r>
              <a:rPr lang="en-US" dirty="0"/>
              <a:t>Often less than the connected load</a:t>
            </a:r>
          </a:p>
          <a:p>
            <a:pPr lvl="2"/>
            <a:r>
              <a:rPr lang="en-US" dirty="0"/>
              <a:t>For example: motors driving a pump</a:t>
            </a:r>
          </a:p>
          <a:p>
            <a:pPr lvl="0"/>
            <a:r>
              <a:rPr lang="en-US" dirty="0"/>
              <a:t>Power type (voltage, number of phases, frequency)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18F4D-AEF9-B36D-FE8D-B7AD133A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D7AAF-561E-BC26-534A-59157BEF4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12CC-1C44-41A8-5234-B88384AA2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5B128-C720-BE4E-3374-F15372F621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00" t="9105" r="4121" b="12045"/>
          <a:stretch>
            <a:fillRect/>
          </a:stretch>
        </p:blipFill>
        <p:spPr>
          <a:xfrm>
            <a:off x="8245011" y="770562"/>
            <a:ext cx="3536879" cy="2401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640863-6466-F0A6-094E-3EEDE2CD4F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54" t="5955" r="20771" b="27537"/>
          <a:stretch>
            <a:fillRect/>
          </a:stretch>
        </p:blipFill>
        <p:spPr>
          <a:xfrm>
            <a:off x="8245011" y="3685461"/>
            <a:ext cx="3536879" cy="252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25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249B5-3649-D3ED-511D-A8BD21474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9A671-3C01-E315-0D94-27424D797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Elements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0391E-F0A0-8764-4E58-73A085736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736"/>
            <a:ext cx="7977027" cy="4979613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Load behavior</a:t>
            </a:r>
          </a:p>
          <a:p>
            <a:pPr lvl="1"/>
            <a:r>
              <a:rPr lang="en-US" dirty="0"/>
              <a:t>Constant:  When on, load does not deviate substantially from its average value.</a:t>
            </a:r>
          </a:p>
          <a:p>
            <a:pPr lvl="1"/>
            <a:r>
              <a:rPr lang="en-US" dirty="0"/>
              <a:t>Multi-mode:  When on, load has multiple modes, but the load does not change much while in a particular mode.</a:t>
            </a:r>
          </a:p>
          <a:p>
            <a:pPr lvl="1"/>
            <a:r>
              <a:rPr lang="en-US" dirty="0"/>
              <a:t>Pulsed:  When on, load is a pulsed load.</a:t>
            </a:r>
          </a:p>
          <a:p>
            <a:pPr lvl="1"/>
            <a:r>
              <a:rPr lang="en-US" dirty="0"/>
              <a:t>Cyclic:  When on, load is at its peak load for approximately a specified time, then off for approximately another specified time.</a:t>
            </a:r>
          </a:p>
          <a:p>
            <a:pPr lvl="1"/>
            <a:r>
              <a:rPr lang="en-US" dirty="0"/>
              <a:t>Other: When on, load characteristics are other than one of the above options.</a:t>
            </a:r>
          </a:p>
          <a:p>
            <a:pPr lvl="1"/>
            <a:r>
              <a:rPr lang="en-US" dirty="0"/>
              <a:t>Unknown:  Load characteristics are unknown.  More data gathering is required to develop a load model.</a:t>
            </a:r>
          </a:p>
          <a:p>
            <a:pPr lvl="0"/>
            <a:r>
              <a:rPr lang="en-US" dirty="0"/>
              <a:t>Use during different ship operating conditions</a:t>
            </a:r>
          </a:p>
          <a:p>
            <a:pPr lvl="1"/>
            <a:r>
              <a:rPr lang="en-US" dirty="0"/>
              <a:t>For each of the operating conditions, an indicator (typically TRUE, FALSE, GROUP, or UNKNOWN) if the load is on.  </a:t>
            </a:r>
          </a:p>
          <a:p>
            <a:pPr lvl="1"/>
            <a:r>
              <a:rPr lang="en-US" dirty="0"/>
              <a:t>If GROUP, part of a group of loads, see Correlation with Other Loads.</a:t>
            </a:r>
          </a:p>
          <a:p>
            <a:pPr lvl="1"/>
            <a:r>
              <a:rPr lang="en-US" dirty="0"/>
              <a:t>If UNKNOWN, additional data gathering is required before the load is modeled.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7B008-2AA6-6F91-64AC-C2E74D01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42EFE-7DB8-C456-FEC8-BE15361C6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75754-5AAC-5FC7-4D73-E5BD23B4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CD9CA2-6423-7B16-E14A-63BE2F691D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75" t="11451" r="7634" b="39596"/>
          <a:stretch>
            <a:fillRect/>
          </a:stretch>
        </p:blipFill>
        <p:spPr>
          <a:xfrm>
            <a:off x="8989888" y="1690688"/>
            <a:ext cx="3068548" cy="15413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8B29EC-700B-5297-421E-EEBE34140076}"/>
              </a:ext>
            </a:extLst>
          </p:cNvPr>
          <p:cNvSpPr txBox="1"/>
          <p:nvPr/>
        </p:nvSpPr>
        <p:spPr>
          <a:xfrm>
            <a:off x="10054480" y="3429000"/>
            <a:ext cx="157927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Electric Heater</a:t>
            </a:r>
          </a:p>
          <a:p>
            <a:r>
              <a:rPr lang="en-US" sz="1050" dirty="0"/>
              <a:t>USS Wisconsin BB-64</a:t>
            </a:r>
          </a:p>
          <a:p>
            <a:r>
              <a:rPr lang="en-US" sz="1050" dirty="0"/>
              <a:t>Photo by Norbert Doerry</a:t>
            </a:r>
          </a:p>
        </p:txBody>
      </p:sp>
    </p:spTree>
    <p:extLst>
      <p:ext uri="{BB962C8B-B14F-4D97-AF65-F5344CB8AC3E}">
        <p14:creationId xmlns:p14="http://schemas.microsoft.com/office/powerpoint/2010/main" val="41849757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9235</TotalTime>
  <Words>1504</Words>
  <Application>Microsoft Office PowerPoint</Application>
  <PresentationFormat>Widescreen</PresentationFormat>
  <Paragraphs>206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1_Office Theme</vt:lpstr>
      <vt:lpstr>Load Lists  Revision of 20 February 2026</vt:lpstr>
      <vt:lpstr>Essential Questions</vt:lpstr>
      <vt:lpstr>Introduction Load Lists</vt:lpstr>
      <vt:lpstr>Proxy Loads</vt:lpstr>
      <vt:lpstr>Sources of data</vt:lpstr>
      <vt:lpstr>Data Elements</vt:lpstr>
      <vt:lpstr>Data Elements (continued)</vt:lpstr>
      <vt:lpstr>Data Elements (continued)</vt:lpstr>
      <vt:lpstr>Data Elements (continued)</vt:lpstr>
      <vt:lpstr>Data Elements (continued)</vt:lpstr>
      <vt:lpstr>Data Elements (continued)</vt:lpstr>
      <vt:lpstr>Data Elements (continued)</vt:lpstr>
      <vt:lpstr>Managing the load 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Load Lists</dc:title>
  <dc:creator>Norbert Doerry</dc:creator>
  <cp:lastModifiedBy>Norbert Doerry</cp:lastModifiedBy>
  <cp:revision>157</cp:revision>
  <dcterms:created xsi:type="dcterms:W3CDTF">2025-04-03T12:58:23Z</dcterms:created>
  <dcterms:modified xsi:type="dcterms:W3CDTF">2026-02-20T13:42:54Z</dcterms:modified>
</cp:coreProperties>
</file>